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Nunito Semi Bold" panose="020B0604020202020204" charset="0"/>
      <p:regular r:id="rId18"/>
    </p:embeddedFont>
    <p:embeddedFont>
      <p:font typeface="PT Sans" panose="020B0604020202020204" charset="0"/>
      <p:regular r:id="rId19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04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96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0168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224694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Sistema WEB - Campeonato CS2 Austin major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01395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Victor Hugo Camine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837724" y="448067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Matheus Gaspar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837724" y="494740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Rodrigo Pereira de Carvalho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837724" y="559962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37E8FDA-3947-4826-AE27-EE64612826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07"/>
          <a:stretch/>
        </p:blipFill>
        <p:spPr>
          <a:xfrm>
            <a:off x="8306276" y="0"/>
            <a:ext cx="6755447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4227" y="809506"/>
            <a:ext cx="3255407" cy="406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Testes principais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484227" y="1493044"/>
            <a:ext cx="13661946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4" name="Shape 2"/>
          <p:cNvSpPr/>
          <p:nvPr/>
        </p:nvSpPr>
        <p:spPr>
          <a:xfrm>
            <a:off x="484227" y="1869996"/>
            <a:ext cx="13661946" cy="5549979"/>
          </a:xfrm>
          <a:prstGeom prst="roundRect">
            <a:avLst>
              <a:gd name="adj" fmla="val 373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491847" y="1877616"/>
            <a:ext cx="13646706" cy="40255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630436" y="1968222"/>
            <a:ext cx="3358991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Objetivo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4273748" y="1968222"/>
            <a:ext cx="3355181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Dados de entrada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7913251" y="1968222"/>
            <a:ext cx="3353872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Procedimento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11551444" y="1968222"/>
            <a:ext cx="2448758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Resultado esperado</a:t>
            </a:r>
            <a:endParaRPr lang="en-US" sz="1050" dirty="0"/>
          </a:p>
        </p:txBody>
      </p:sp>
      <p:sp>
        <p:nvSpPr>
          <p:cNvPr id="10" name="Shape 8"/>
          <p:cNvSpPr/>
          <p:nvPr/>
        </p:nvSpPr>
        <p:spPr>
          <a:xfrm>
            <a:off x="491847" y="2280166"/>
            <a:ext cx="13646706" cy="62388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630436" y="2370773"/>
            <a:ext cx="3358991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Verificar simulação de uma série melhor de 1 (bo1).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4273748" y="2370773"/>
            <a:ext cx="3355181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Equipes A vs B, modo bo1, A vence.</a:t>
            </a:r>
            <a:endParaRPr lang="en-US" sz="1050" dirty="0"/>
          </a:p>
        </p:txBody>
      </p:sp>
      <p:sp>
        <p:nvSpPr>
          <p:cNvPr id="13" name="Text 11"/>
          <p:cNvSpPr/>
          <p:nvPr/>
        </p:nvSpPr>
        <p:spPr>
          <a:xfrm>
            <a:off x="7913251" y="2370773"/>
            <a:ext cx="3353872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Selecionar bo1, marcar vitória da equipe A.</a:t>
            </a:r>
            <a:endParaRPr lang="en-US" sz="1050" dirty="0"/>
          </a:p>
        </p:txBody>
      </p:sp>
      <p:sp>
        <p:nvSpPr>
          <p:cNvPr id="14" name="Text 12"/>
          <p:cNvSpPr/>
          <p:nvPr/>
        </p:nvSpPr>
        <p:spPr>
          <a:xfrm>
            <a:off x="11551444" y="2370773"/>
            <a:ext cx="2448758" cy="442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Equipe A avança e classificação é ajustada.</a:t>
            </a:r>
            <a:endParaRPr lang="en-US" sz="1050" dirty="0"/>
          </a:p>
        </p:txBody>
      </p:sp>
      <p:sp>
        <p:nvSpPr>
          <p:cNvPr id="15" name="Shape 13"/>
          <p:cNvSpPr/>
          <p:nvPr/>
        </p:nvSpPr>
        <p:spPr>
          <a:xfrm>
            <a:off x="491847" y="2904053"/>
            <a:ext cx="13646706" cy="40255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630436" y="2994660"/>
            <a:ext cx="3358991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Verificar simulação de uma série melhor de 3 (bo3).</a:t>
            </a:r>
            <a:endParaRPr lang="en-US" sz="1050" dirty="0"/>
          </a:p>
        </p:txBody>
      </p:sp>
      <p:sp>
        <p:nvSpPr>
          <p:cNvPr id="17" name="Text 15"/>
          <p:cNvSpPr/>
          <p:nvPr/>
        </p:nvSpPr>
        <p:spPr>
          <a:xfrm>
            <a:off x="4273748" y="2994660"/>
            <a:ext cx="3355181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Equipes C vs D, modo bo3, C vence por 2–1.</a:t>
            </a:r>
            <a:endParaRPr lang="en-US" sz="1050" dirty="0"/>
          </a:p>
        </p:txBody>
      </p:sp>
      <p:sp>
        <p:nvSpPr>
          <p:cNvPr id="18" name="Text 16"/>
          <p:cNvSpPr/>
          <p:nvPr/>
        </p:nvSpPr>
        <p:spPr>
          <a:xfrm>
            <a:off x="7913251" y="2994660"/>
            <a:ext cx="3353872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Selecionar bo3, definir vitórias de cada mapa.</a:t>
            </a:r>
            <a:endParaRPr lang="en-US" sz="1050" dirty="0"/>
          </a:p>
        </p:txBody>
      </p:sp>
      <p:sp>
        <p:nvSpPr>
          <p:cNvPr id="19" name="Text 17"/>
          <p:cNvSpPr/>
          <p:nvPr/>
        </p:nvSpPr>
        <p:spPr>
          <a:xfrm>
            <a:off x="11551444" y="2994660"/>
            <a:ext cx="2448758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Equipe C avança corretamente.</a:t>
            </a:r>
            <a:endParaRPr lang="en-US" sz="1050" dirty="0"/>
          </a:p>
        </p:txBody>
      </p:sp>
      <p:sp>
        <p:nvSpPr>
          <p:cNvPr id="20" name="Shape 18"/>
          <p:cNvSpPr/>
          <p:nvPr/>
        </p:nvSpPr>
        <p:spPr>
          <a:xfrm>
            <a:off x="491847" y="3306604"/>
            <a:ext cx="13646706" cy="62388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630436" y="3397210"/>
            <a:ext cx="3358991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Validar exportação do pick’em em formato imagem.</a:t>
            </a:r>
            <a:endParaRPr lang="en-US" sz="1050" dirty="0"/>
          </a:p>
        </p:txBody>
      </p:sp>
      <p:sp>
        <p:nvSpPr>
          <p:cNvPr id="22" name="Text 20"/>
          <p:cNvSpPr/>
          <p:nvPr/>
        </p:nvSpPr>
        <p:spPr>
          <a:xfrm>
            <a:off x="4273748" y="3397210"/>
            <a:ext cx="3355181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Bracket preenchido.</a:t>
            </a:r>
            <a:endParaRPr lang="en-US" sz="1050" dirty="0"/>
          </a:p>
        </p:txBody>
      </p:sp>
      <p:sp>
        <p:nvSpPr>
          <p:cNvPr id="23" name="Text 21"/>
          <p:cNvSpPr/>
          <p:nvPr/>
        </p:nvSpPr>
        <p:spPr>
          <a:xfrm>
            <a:off x="7913251" y="3397210"/>
            <a:ext cx="3353872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Clicar em “Exportar”, escolher formato “Imagem”.</a:t>
            </a:r>
            <a:endParaRPr lang="en-US" sz="1050" dirty="0"/>
          </a:p>
        </p:txBody>
      </p:sp>
      <p:sp>
        <p:nvSpPr>
          <p:cNvPr id="24" name="Text 22"/>
          <p:cNvSpPr/>
          <p:nvPr/>
        </p:nvSpPr>
        <p:spPr>
          <a:xfrm>
            <a:off x="11551444" y="3397210"/>
            <a:ext cx="2448758" cy="442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Imagem gerada com conteúdo idêntico ao exibido.</a:t>
            </a:r>
            <a:endParaRPr lang="en-US" sz="1050" dirty="0"/>
          </a:p>
        </p:txBody>
      </p:sp>
      <p:sp>
        <p:nvSpPr>
          <p:cNvPr id="25" name="Shape 23"/>
          <p:cNvSpPr/>
          <p:nvPr/>
        </p:nvSpPr>
        <p:spPr>
          <a:xfrm>
            <a:off x="491847" y="3930491"/>
            <a:ext cx="13646706" cy="40255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630436" y="4021098"/>
            <a:ext cx="3358991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Verificar funcionalidade de link compartilhável.</a:t>
            </a:r>
            <a:endParaRPr lang="en-US" sz="1050" dirty="0"/>
          </a:p>
        </p:txBody>
      </p:sp>
      <p:sp>
        <p:nvSpPr>
          <p:cNvPr id="27" name="Text 25"/>
          <p:cNvSpPr/>
          <p:nvPr/>
        </p:nvSpPr>
        <p:spPr>
          <a:xfrm>
            <a:off x="4273748" y="4021098"/>
            <a:ext cx="3355181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Pick’em preenchido.</a:t>
            </a:r>
            <a:endParaRPr lang="en-US" sz="1050" dirty="0"/>
          </a:p>
        </p:txBody>
      </p:sp>
      <p:sp>
        <p:nvSpPr>
          <p:cNvPr id="28" name="Text 26"/>
          <p:cNvSpPr/>
          <p:nvPr/>
        </p:nvSpPr>
        <p:spPr>
          <a:xfrm>
            <a:off x="7913251" y="4021098"/>
            <a:ext cx="3353872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Gerar link, acessar via aba anônima.</a:t>
            </a:r>
            <a:endParaRPr lang="en-US" sz="1050" dirty="0"/>
          </a:p>
        </p:txBody>
      </p:sp>
      <p:sp>
        <p:nvSpPr>
          <p:cNvPr id="29" name="Text 27"/>
          <p:cNvSpPr/>
          <p:nvPr/>
        </p:nvSpPr>
        <p:spPr>
          <a:xfrm>
            <a:off x="11551444" y="4021098"/>
            <a:ext cx="2448758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Bracket carregado conforme salvo.</a:t>
            </a:r>
            <a:endParaRPr lang="en-US" sz="1050" dirty="0"/>
          </a:p>
        </p:txBody>
      </p:sp>
      <p:sp>
        <p:nvSpPr>
          <p:cNvPr id="30" name="Shape 28"/>
          <p:cNvSpPr/>
          <p:nvPr/>
        </p:nvSpPr>
        <p:spPr>
          <a:xfrm>
            <a:off x="491847" y="4333042"/>
            <a:ext cx="13646706" cy="62388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630436" y="4423648"/>
            <a:ext cx="3358991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Testar se brackets reagem à escolha do usuário.</a:t>
            </a:r>
            <a:endParaRPr lang="en-US" sz="1050" dirty="0"/>
          </a:p>
        </p:txBody>
      </p:sp>
      <p:sp>
        <p:nvSpPr>
          <p:cNvPr id="32" name="Text 30"/>
          <p:cNvSpPr/>
          <p:nvPr/>
        </p:nvSpPr>
        <p:spPr>
          <a:xfrm>
            <a:off x="4273748" y="4423648"/>
            <a:ext cx="3355181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Clique em time na primeira rodada.</a:t>
            </a:r>
            <a:endParaRPr lang="en-US" sz="1050" dirty="0"/>
          </a:p>
        </p:txBody>
      </p:sp>
      <p:sp>
        <p:nvSpPr>
          <p:cNvPr id="33" name="Text 31"/>
          <p:cNvSpPr/>
          <p:nvPr/>
        </p:nvSpPr>
        <p:spPr>
          <a:xfrm>
            <a:off x="7913251" y="4423648"/>
            <a:ext cx="3353872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Selecionar vencedor da partida.</a:t>
            </a:r>
            <a:endParaRPr lang="en-US" sz="1050" dirty="0"/>
          </a:p>
        </p:txBody>
      </p:sp>
      <p:sp>
        <p:nvSpPr>
          <p:cNvPr id="34" name="Text 32"/>
          <p:cNvSpPr/>
          <p:nvPr/>
        </p:nvSpPr>
        <p:spPr>
          <a:xfrm>
            <a:off x="11551444" y="4423648"/>
            <a:ext cx="2448758" cy="442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Equipe avança dinamicamente no bracket.</a:t>
            </a:r>
            <a:endParaRPr lang="en-US" sz="1050" dirty="0"/>
          </a:p>
        </p:txBody>
      </p:sp>
      <p:sp>
        <p:nvSpPr>
          <p:cNvPr id="35" name="Shape 33"/>
          <p:cNvSpPr/>
          <p:nvPr/>
        </p:nvSpPr>
        <p:spPr>
          <a:xfrm>
            <a:off x="491847" y="4956929"/>
            <a:ext cx="13646706" cy="62388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630436" y="5047536"/>
            <a:ext cx="3358991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Verificar edição de escolhas anteriores.</a:t>
            </a:r>
            <a:endParaRPr lang="en-US" sz="1050" dirty="0"/>
          </a:p>
        </p:txBody>
      </p:sp>
      <p:sp>
        <p:nvSpPr>
          <p:cNvPr id="37" name="Text 35"/>
          <p:cNvSpPr/>
          <p:nvPr/>
        </p:nvSpPr>
        <p:spPr>
          <a:xfrm>
            <a:off x="4273748" y="5047536"/>
            <a:ext cx="3355181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Bracket com decisões salvas.</a:t>
            </a:r>
            <a:endParaRPr lang="en-US" sz="1050" dirty="0"/>
          </a:p>
        </p:txBody>
      </p:sp>
      <p:sp>
        <p:nvSpPr>
          <p:cNvPr id="38" name="Text 36"/>
          <p:cNvSpPr/>
          <p:nvPr/>
        </p:nvSpPr>
        <p:spPr>
          <a:xfrm>
            <a:off x="7913251" y="5047536"/>
            <a:ext cx="3353872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Editar resultado anterior antes do “Lock in”.</a:t>
            </a:r>
            <a:endParaRPr lang="en-US" sz="1050" dirty="0"/>
          </a:p>
        </p:txBody>
      </p:sp>
      <p:sp>
        <p:nvSpPr>
          <p:cNvPr id="39" name="Text 37"/>
          <p:cNvSpPr/>
          <p:nvPr/>
        </p:nvSpPr>
        <p:spPr>
          <a:xfrm>
            <a:off x="11551444" y="5047536"/>
            <a:ext cx="2448758" cy="442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Atualização automática do restante do bracket.</a:t>
            </a:r>
            <a:endParaRPr lang="en-US" sz="1050" dirty="0"/>
          </a:p>
        </p:txBody>
      </p:sp>
      <p:sp>
        <p:nvSpPr>
          <p:cNvPr id="40" name="Shape 38"/>
          <p:cNvSpPr/>
          <p:nvPr/>
        </p:nvSpPr>
        <p:spPr>
          <a:xfrm>
            <a:off x="491847" y="5580817"/>
            <a:ext cx="13646706" cy="62388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630436" y="5671423"/>
            <a:ext cx="3358991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Garantir que “Lock in” bloqueie edições.</a:t>
            </a:r>
            <a:endParaRPr lang="en-US" sz="1050" dirty="0"/>
          </a:p>
        </p:txBody>
      </p:sp>
      <p:sp>
        <p:nvSpPr>
          <p:cNvPr id="42" name="Text 40"/>
          <p:cNvSpPr/>
          <p:nvPr/>
        </p:nvSpPr>
        <p:spPr>
          <a:xfrm>
            <a:off x="4273748" y="5671423"/>
            <a:ext cx="3355181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Pick’em completo.</a:t>
            </a:r>
            <a:endParaRPr lang="en-US" sz="1050" dirty="0"/>
          </a:p>
        </p:txBody>
      </p:sp>
      <p:sp>
        <p:nvSpPr>
          <p:cNvPr id="43" name="Text 41"/>
          <p:cNvSpPr/>
          <p:nvPr/>
        </p:nvSpPr>
        <p:spPr>
          <a:xfrm>
            <a:off x="7913251" y="5671423"/>
            <a:ext cx="3353872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Clicar em “Lock in”, tentar editar depois.</a:t>
            </a:r>
            <a:endParaRPr lang="en-US" sz="1050" dirty="0"/>
          </a:p>
        </p:txBody>
      </p:sp>
      <p:sp>
        <p:nvSpPr>
          <p:cNvPr id="44" name="Text 42"/>
          <p:cNvSpPr/>
          <p:nvPr/>
        </p:nvSpPr>
        <p:spPr>
          <a:xfrm>
            <a:off x="11551444" y="5671423"/>
            <a:ext cx="2448758" cy="442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Edições são bloqueadas, botão desativado.</a:t>
            </a:r>
            <a:endParaRPr lang="en-US" sz="1050" dirty="0"/>
          </a:p>
        </p:txBody>
      </p:sp>
      <p:sp>
        <p:nvSpPr>
          <p:cNvPr id="45" name="Shape 43"/>
          <p:cNvSpPr/>
          <p:nvPr/>
        </p:nvSpPr>
        <p:spPr>
          <a:xfrm>
            <a:off x="491847" y="6204704"/>
            <a:ext cx="13646706" cy="40255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6" name="Text 44"/>
          <p:cNvSpPr/>
          <p:nvPr/>
        </p:nvSpPr>
        <p:spPr>
          <a:xfrm>
            <a:off x="630436" y="6295311"/>
            <a:ext cx="3358991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Verificar se o bloqueio é definitivo após acionado.</a:t>
            </a:r>
            <a:endParaRPr lang="en-US" sz="1050" dirty="0"/>
          </a:p>
        </p:txBody>
      </p:sp>
      <p:sp>
        <p:nvSpPr>
          <p:cNvPr id="47" name="Text 45"/>
          <p:cNvSpPr/>
          <p:nvPr/>
        </p:nvSpPr>
        <p:spPr>
          <a:xfrm>
            <a:off x="4273748" y="6295311"/>
            <a:ext cx="3355181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Pick’em com alterações feitas.</a:t>
            </a:r>
            <a:endParaRPr lang="en-US" sz="1050" dirty="0"/>
          </a:p>
        </p:txBody>
      </p:sp>
      <p:sp>
        <p:nvSpPr>
          <p:cNvPr id="48" name="Text 46"/>
          <p:cNvSpPr/>
          <p:nvPr/>
        </p:nvSpPr>
        <p:spPr>
          <a:xfrm>
            <a:off x="7913251" y="6295311"/>
            <a:ext cx="3353872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Confirmar com “Lock in”, recarregar página.</a:t>
            </a:r>
            <a:endParaRPr lang="en-US" sz="1050" dirty="0"/>
          </a:p>
        </p:txBody>
      </p:sp>
      <p:sp>
        <p:nvSpPr>
          <p:cNvPr id="49" name="Text 47"/>
          <p:cNvSpPr/>
          <p:nvPr/>
        </p:nvSpPr>
        <p:spPr>
          <a:xfrm>
            <a:off x="11551444" y="6295311"/>
            <a:ext cx="2448758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Dados permanecem inalteráveis.</a:t>
            </a:r>
            <a:endParaRPr lang="en-US" sz="1050" dirty="0"/>
          </a:p>
        </p:txBody>
      </p:sp>
      <p:sp>
        <p:nvSpPr>
          <p:cNvPr id="50" name="Shape 48"/>
          <p:cNvSpPr/>
          <p:nvPr/>
        </p:nvSpPr>
        <p:spPr>
          <a:xfrm>
            <a:off x="491847" y="6607254"/>
            <a:ext cx="13646706" cy="40255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51" name="Text 49"/>
          <p:cNvSpPr/>
          <p:nvPr/>
        </p:nvSpPr>
        <p:spPr>
          <a:xfrm>
            <a:off x="630436" y="6697861"/>
            <a:ext cx="3358991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Confirmar atualização automática dos resultados.</a:t>
            </a:r>
            <a:endParaRPr lang="en-US" sz="1050" dirty="0"/>
          </a:p>
        </p:txBody>
      </p:sp>
      <p:sp>
        <p:nvSpPr>
          <p:cNvPr id="52" name="Text 50"/>
          <p:cNvSpPr/>
          <p:nvPr/>
        </p:nvSpPr>
        <p:spPr>
          <a:xfrm>
            <a:off x="4273748" y="6697861"/>
            <a:ext cx="3355181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Partida real finalizada (ou simulação).</a:t>
            </a:r>
            <a:endParaRPr lang="en-US" sz="1050" dirty="0"/>
          </a:p>
        </p:txBody>
      </p:sp>
      <p:sp>
        <p:nvSpPr>
          <p:cNvPr id="53" name="Text 51"/>
          <p:cNvSpPr/>
          <p:nvPr/>
        </p:nvSpPr>
        <p:spPr>
          <a:xfrm>
            <a:off x="7913251" y="6697861"/>
            <a:ext cx="3353872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Atualizar site durante jogo real.</a:t>
            </a:r>
            <a:endParaRPr lang="en-US" sz="1050" dirty="0"/>
          </a:p>
        </p:txBody>
      </p:sp>
      <p:sp>
        <p:nvSpPr>
          <p:cNvPr id="54" name="Text 52"/>
          <p:cNvSpPr/>
          <p:nvPr/>
        </p:nvSpPr>
        <p:spPr>
          <a:xfrm>
            <a:off x="11551444" y="6697861"/>
            <a:ext cx="2448758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Vencedor é refletido automaticamente.</a:t>
            </a:r>
            <a:endParaRPr lang="en-US" sz="1050" dirty="0"/>
          </a:p>
        </p:txBody>
      </p:sp>
      <p:sp>
        <p:nvSpPr>
          <p:cNvPr id="55" name="Shape 53"/>
          <p:cNvSpPr/>
          <p:nvPr/>
        </p:nvSpPr>
        <p:spPr>
          <a:xfrm>
            <a:off x="491847" y="7009805"/>
            <a:ext cx="13646706" cy="40255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6" name="Text 54"/>
          <p:cNvSpPr/>
          <p:nvPr/>
        </p:nvSpPr>
        <p:spPr>
          <a:xfrm>
            <a:off x="630436" y="7100411"/>
            <a:ext cx="3358991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Testar simulação por estágio específico.</a:t>
            </a:r>
            <a:endParaRPr lang="en-US" sz="1050" dirty="0"/>
          </a:p>
        </p:txBody>
      </p:sp>
      <p:sp>
        <p:nvSpPr>
          <p:cNvPr id="57" name="Text 55"/>
          <p:cNvSpPr/>
          <p:nvPr/>
        </p:nvSpPr>
        <p:spPr>
          <a:xfrm>
            <a:off x="4273748" y="7100411"/>
            <a:ext cx="3355181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Bracket até semifinais.</a:t>
            </a:r>
            <a:endParaRPr lang="en-US" sz="1050" dirty="0"/>
          </a:p>
        </p:txBody>
      </p:sp>
      <p:sp>
        <p:nvSpPr>
          <p:cNvPr id="58" name="Text 56"/>
          <p:cNvSpPr/>
          <p:nvPr/>
        </p:nvSpPr>
        <p:spPr>
          <a:xfrm>
            <a:off x="7913251" y="7100411"/>
            <a:ext cx="3353872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Selecionar opção “Simular até semifinal”.</a:t>
            </a:r>
            <a:endParaRPr lang="en-US" sz="1050" dirty="0"/>
          </a:p>
        </p:txBody>
      </p:sp>
      <p:sp>
        <p:nvSpPr>
          <p:cNvPr id="59" name="Text 57"/>
          <p:cNvSpPr/>
          <p:nvPr/>
        </p:nvSpPr>
        <p:spPr>
          <a:xfrm>
            <a:off x="11551444" y="7100411"/>
            <a:ext cx="2448758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Previsão gerada até o estágio escolhido.</a:t>
            </a:r>
            <a:endParaRPr lang="en-US" sz="1050" dirty="0"/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BB61D797-8B61-4386-A356-E62F52DC2002}"/>
              </a:ext>
            </a:extLst>
          </p:cNvPr>
          <p:cNvSpPr/>
          <p:nvPr/>
        </p:nvSpPr>
        <p:spPr>
          <a:xfrm>
            <a:off x="12496800" y="7510580"/>
            <a:ext cx="2044700" cy="719019"/>
          </a:xfrm>
          <a:prstGeom prst="rect">
            <a:avLst/>
          </a:prstGeom>
          <a:solidFill>
            <a:srgbClr val="0204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44594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366" y="5113496"/>
            <a:ext cx="5596176" cy="699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Conclusão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2366" y="6169700"/>
            <a:ext cx="12965668" cy="761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Site funcional com possibilidade de simulação, atualização e exibição de tabela, além de notícias sobre o meio competitivo do Counter-Srike.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2366" y="7198281"/>
            <a:ext cx="12965668" cy="380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Agradecemos sua atenção. Estamos à disposição para perguntas. Nosso trabalho continua.</a:t>
            </a:r>
            <a:endParaRPr lang="en-US" sz="185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8EDDDC1-706F-4880-B18A-F6B004743091}"/>
              </a:ext>
            </a:extLst>
          </p:cNvPr>
          <p:cNvSpPr/>
          <p:nvPr/>
        </p:nvSpPr>
        <p:spPr>
          <a:xfrm>
            <a:off x="12496800" y="7366000"/>
            <a:ext cx="2044700" cy="863600"/>
          </a:xfrm>
          <a:prstGeom prst="rect">
            <a:avLst/>
          </a:prstGeom>
          <a:solidFill>
            <a:srgbClr val="0204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664256"/>
            <a:ext cx="567166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Requisitos Funcionais 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727246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37974" y="2829088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2809518"/>
            <a:ext cx="280677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Bracket público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4721543" y="2727246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821793" y="2850286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5499378" y="2809518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Simulador de playoff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837724" y="3744516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37974" y="3860602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1615559" y="3826788"/>
            <a:ext cx="280677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Painel de Admin</a:t>
            </a:r>
            <a:endParaRPr lang="en-US" sz="2200" dirty="0"/>
          </a:p>
        </p:txBody>
      </p:sp>
      <p:sp>
        <p:nvSpPr>
          <p:cNvPr id="13" name="Shape 10"/>
          <p:cNvSpPr/>
          <p:nvPr/>
        </p:nvSpPr>
        <p:spPr>
          <a:xfrm>
            <a:off x="4721543" y="3744516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821793" y="3860602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5499378" y="3826788"/>
            <a:ext cx="28068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Gerenciamento de partida</a:t>
            </a:r>
            <a:endParaRPr lang="en-US" sz="2200" dirty="0"/>
          </a:p>
        </p:txBody>
      </p:sp>
      <p:sp>
        <p:nvSpPr>
          <p:cNvPr id="16" name="Shape 13"/>
          <p:cNvSpPr/>
          <p:nvPr/>
        </p:nvSpPr>
        <p:spPr>
          <a:xfrm>
            <a:off x="837724" y="5009436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59ABA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37974" y="5125522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5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615559" y="5091708"/>
            <a:ext cx="280677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Notícias</a:t>
            </a:r>
            <a:endParaRPr lang="en-US" sz="2200" dirty="0"/>
          </a:p>
        </p:txBody>
      </p:sp>
      <p:sp>
        <p:nvSpPr>
          <p:cNvPr id="19" name="Shape 16"/>
          <p:cNvSpPr/>
          <p:nvPr/>
        </p:nvSpPr>
        <p:spPr>
          <a:xfrm>
            <a:off x="4721543" y="5009436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4821793" y="5110791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6</a:t>
            </a:r>
            <a:endParaRPr lang="en-US" sz="2650" dirty="0"/>
          </a:p>
        </p:txBody>
      </p:sp>
      <p:sp>
        <p:nvSpPr>
          <p:cNvPr id="21" name="Text 18"/>
          <p:cNvSpPr/>
          <p:nvPr/>
        </p:nvSpPr>
        <p:spPr>
          <a:xfrm>
            <a:off x="5499378" y="5091708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Navegação e layout</a:t>
            </a:r>
            <a:endParaRPr lang="en-US" sz="2200" dirty="0"/>
          </a:p>
        </p:txBody>
      </p:sp>
      <p:sp>
        <p:nvSpPr>
          <p:cNvPr id="22" name="Shape 19"/>
          <p:cNvSpPr/>
          <p:nvPr/>
        </p:nvSpPr>
        <p:spPr>
          <a:xfrm>
            <a:off x="837724" y="6026706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937974" y="6142792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7</a:t>
            </a:r>
            <a:endParaRPr lang="en-US" sz="2650" dirty="0"/>
          </a:p>
        </p:txBody>
      </p:sp>
      <p:sp>
        <p:nvSpPr>
          <p:cNvPr id="24" name="Text 21"/>
          <p:cNvSpPr/>
          <p:nvPr/>
        </p:nvSpPr>
        <p:spPr>
          <a:xfrm>
            <a:off x="1615559" y="6108978"/>
            <a:ext cx="280677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Responsividade</a:t>
            </a:r>
            <a:endParaRPr lang="en-US" sz="2200" dirty="0"/>
          </a:p>
        </p:txBody>
      </p:sp>
      <p:sp>
        <p:nvSpPr>
          <p:cNvPr id="25" name="Shape 22"/>
          <p:cNvSpPr/>
          <p:nvPr/>
        </p:nvSpPr>
        <p:spPr>
          <a:xfrm>
            <a:off x="4721543" y="6026706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26" name="Text 23"/>
          <p:cNvSpPr/>
          <p:nvPr/>
        </p:nvSpPr>
        <p:spPr>
          <a:xfrm>
            <a:off x="4821793" y="6142792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8</a:t>
            </a:r>
            <a:endParaRPr lang="en-US" sz="2650" dirty="0"/>
          </a:p>
        </p:txBody>
      </p:sp>
      <p:sp>
        <p:nvSpPr>
          <p:cNvPr id="27" name="Text 24"/>
          <p:cNvSpPr/>
          <p:nvPr/>
        </p:nvSpPr>
        <p:spPr>
          <a:xfrm>
            <a:off x="5499378" y="6108978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Feedback Visual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15440"/>
            <a:ext cx="597800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Casos de uso principais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79820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450431"/>
            <a:ext cx="12954952" cy="138743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5166836"/>
            <a:ext cx="12954952" cy="1387435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471C598-46E5-438A-9211-0843134FCE0F}"/>
              </a:ext>
            </a:extLst>
          </p:cNvPr>
          <p:cNvSpPr/>
          <p:nvPr/>
        </p:nvSpPr>
        <p:spPr>
          <a:xfrm>
            <a:off x="12496800" y="7366000"/>
            <a:ext cx="2044700" cy="863600"/>
          </a:xfrm>
          <a:prstGeom prst="rect">
            <a:avLst/>
          </a:prstGeom>
          <a:solidFill>
            <a:srgbClr val="0204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83387"/>
            <a:ext cx="805779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Caso de Uso: Visualizar bracket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566154"/>
            <a:ext cx="4318278" cy="95750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77039" y="3762970"/>
            <a:ext cx="346293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Acessar o página da tabela</a:t>
            </a:r>
            <a:endParaRPr lang="en-US" sz="2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002" y="2566154"/>
            <a:ext cx="4318278" cy="95750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395317" y="3762970"/>
            <a:ext cx="383964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Sistema carrega dados do arquivo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4279" y="2566154"/>
            <a:ext cx="4318278" cy="9575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713595" y="3762970"/>
            <a:ext cx="383964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Sistema renderiza as fases e partidas do campeonato</a:t>
            </a:r>
            <a:endParaRPr lang="en-US" sz="22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4706183"/>
            <a:ext cx="4318278" cy="95750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77039" y="5903000"/>
            <a:ext cx="383964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Exibe placar, status e horário de partidas</a:t>
            </a:r>
            <a:endParaRPr lang="en-US" sz="22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6002" y="4706183"/>
            <a:ext cx="4318278" cy="957501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395317" y="5903000"/>
            <a:ext cx="383964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Após o final, exibe o campeão em destaque</a:t>
            </a:r>
            <a:endParaRPr lang="en-US" sz="2200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CE7E37F-4D61-45B1-A64C-8BE710983C20}"/>
              </a:ext>
            </a:extLst>
          </p:cNvPr>
          <p:cNvSpPr/>
          <p:nvPr/>
        </p:nvSpPr>
        <p:spPr>
          <a:xfrm>
            <a:off x="12496800" y="7366000"/>
            <a:ext cx="2044700" cy="863600"/>
          </a:xfrm>
          <a:prstGeom prst="rect">
            <a:avLst/>
          </a:prstGeom>
          <a:solidFill>
            <a:srgbClr val="0204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83387"/>
            <a:ext cx="766929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Caso de Uso: Simular playoffs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566154"/>
            <a:ext cx="4318278" cy="95750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77039" y="3762970"/>
            <a:ext cx="374523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 usuário acessa o simulador</a:t>
            </a:r>
            <a:endParaRPr lang="en-US" sz="2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002" y="2566154"/>
            <a:ext cx="4318278" cy="95750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395317" y="3762970"/>
            <a:ext cx="383964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Clica no time que deseja simular como vencedor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4279" y="2566154"/>
            <a:ext cx="4318278" cy="9575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713595" y="3762970"/>
            <a:ext cx="383964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 sistema passa o vencedor para a próxima fase</a:t>
            </a:r>
            <a:endParaRPr lang="en-US" sz="22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4706183"/>
            <a:ext cx="4318278" cy="95750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77039" y="5903000"/>
            <a:ext cx="367343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Processo continua até o final</a:t>
            </a:r>
            <a:endParaRPr lang="en-US" sz="22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6002" y="4706183"/>
            <a:ext cx="4318278" cy="957501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395317" y="5903000"/>
            <a:ext cx="383964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Sistema exibe o campeão simulado</a:t>
            </a:r>
            <a:endParaRPr lang="en-US" sz="2200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5B9BA96-BDCB-450C-8875-1F7CCAE0C0D1}"/>
              </a:ext>
            </a:extLst>
          </p:cNvPr>
          <p:cNvSpPr/>
          <p:nvPr/>
        </p:nvSpPr>
        <p:spPr>
          <a:xfrm>
            <a:off x="12496800" y="7366000"/>
            <a:ext cx="2044700" cy="863600"/>
          </a:xfrm>
          <a:prstGeom prst="rect">
            <a:avLst/>
          </a:prstGeom>
          <a:solidFill>
            <a:srgbClr val="0204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0210" y="574953"/>
            <a:ext cx="5602129" cy="613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Diagrama de caso de uso</a:t>
            </a:r>
            <a:endParaRPr lang="en-US" sz="3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905" y="1606034"/>
            <a:ext cx="9292471" cy="6048494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D5B8FAE-B7EC-47AD-81EB-252FF286035B}"/>
              </a:ext>
            </a:extLst>
          </p:cNvPr>
          <p:cNvSpPr/>
          <p:nvPr/>
        </p:nvSpPr>
        <p:spPr>
          <a:xfrm>
            <a:off x="12496800" y="7366000"/>
            <a:ext cx="2044700" cy="863600"/>
          </a:xfrm>
          <a:prstGeom prst="rect">
            <a:avLst/>
          </a:prstGeom>
          <a:solidFill>
            <a:srgbClr val="0204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76288"/>
            <a:ext cx="667869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Visão Geral do Nosso Site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108478"/>
            <a:ext cx="6185535" cy="339423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77191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4761" y="2108478"/>
            <a:ext cx="6183154" cy="34186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614761" y="552711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837724" y="6854904"/>
            <a:ext cx="286845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4297680" y="6854904"/>
            <a:ext cx="605004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0939224" y="6854904"/>
            <a:ext cx="286845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86DEE0F-21D8-49AC-B7F0-1CE56532CFF7}"/>
              </a:ext>
            </a:extLst>
          </p:cNvPr>
          <p:cNvSpPr/>
          <p:nvPr/>
        </p:nvSpPr>
        <p:spPr>
          <a:xfrm>
            <a:off x="12496800" y="7366000"/>
            <a:ext cx="2044700" cy="863600"/>
          </a:xfrm>
          <a:prstGeom prst="rect">
            <a:avLst/>
          </a:prstGeom>
          <a:solidFill>
            <a:srgbClr val="0204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1652" y="653415"/>
            <a:ext cx="7636550" cy="698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Funcionalidades em Destaque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52" y="1827490"/>
            <a:ext cx="6335078" cy="39153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1652" y="5980390"/>
            <a:ext cx="2814876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Simulação de Playoffs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1652" y="6472357"/>
            <a:ext cx="6335078" cy="760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Simular playoffs entre os diversos times para prever um campeão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3671" y="1827490"/>
            <a:ext cx="6335078" cy="39153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63671" y="5980390"/>
            <a:ext cx="2795468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Tabela de playoffs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63671" y="6472357"/>
            <a:ext cx="6335078" cy="114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Uma tabela para mostrar os resultados oficiais dos playoffs entre as equipes, mostrando o campeão ao final da competição</a:t>
            </a:r>
            <a:endParaRPr lang="en-US" sz="1850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CBF1ECE-1295-4E78-9A60-DA6A0544A029}"/>
              </a:ext>
            </a:extLst>
          </p:cNvPr>
          <p:cNvSpPr/>
          <p:nvPr/>
        </p:nvSpPr>
        <p:spPr>
          <a:xfrm>
            <a:off x="12496800" y="7366000"/>
            <a:ext cx="2044700" cy="863600"/>
          </a:xfrm>
          <a:prstGeom prst="rect">
            <a:avLst/>
          </a:prstGeom>
          <a:solidFill>
            <a:srgbClr val="0204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9594" y="439579"/>
            <a:ext cx="8837652" cy="470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Métricas de Acompanhamento: Simulação de Sprint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559594" y="1229558"/>
            <a:ext cx="13511213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Este gráfico simula o avanço de uma sprint de 7 dias com o objetivo de entregar 38 pontos de função, mostrando os pontos restantes.</a:t>
            </a:r>
            <a:endParaRPr 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93" y="1804985"/>
            <a:ext cx="10602731" cy="556101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3644373" y="7528780"/>
            <a:ext cx="294560" cy="319681"/>
          </a:xfrm>
          <a:prstGeom prst="roundRect">
            <a:avLst>
              <a:gd name="adj" fmla="val 11446"/>
            </a:avLst>
          </a:prstGeom>
          <a:solidFill>
            <a:srgbClr val="825B08"/>
          </a:solidFill>
          <a:ln/>
        </p:spPr>
      </p:sp>
      <p:sp>
        <p:nvSpPr>
          <p:cNvPr id="6" name="Text 3"/>
          <p:cNvSpPr/>
          <p:nvPr/>
        </p:nvSpPr>
        <p:spPr>
          <a:xfrm>
            <a:off x="3999893" y="7677588"/>
            <a:ext cx="294561" cy="159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Real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4978849" y="7528780"/>
            <a:ext cx="294560" cy="305568"/>
          </a:xfrm>
          <a:prstGeom prst="roundRect">
            <a:avLst>
              <a:gd name="adj" fmla="val 11446"/>
            </a:avLst>
          </a:prstGeom>
          <a:solidFill>
            <a:srgbClr val="F3BC44"/>
          </a:solidFill>
          <a:ln/>
        </p:spPr>
      </p:sp>
      <p:sp>
        <p:nvSpPr>
          <p:cNvPr id="8" name="Text 5"/>
          <p:cNvSpPr/>
          <p:nvPr/>
        </p:nvSpPr>
        <p:spPr>
          <a:xfrm>
            <a:off x="5334370" y="7660829"/>
            <a:ext cx="625793" cy="159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Esperado</a:t>
            </a:r>
            <a:endParaRPr lang="en-US" sz="2000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B43ABC7-22E8-4EE8-8567-ECFB643D076C}"/>
              </a:ext>
            </a:extLst>
          </p:cNvPr>
          <p:cNvSpPr/>
          <p:nvPr/>
        </p:nvSpPr>
        <p:spPr>
          <a:xfrm>
            <a:off x="12496800" y="7366000"/>
            <a:ext cx="2044700" cy="863600"/>
          </a:xfrm>
          <a:prstGeom prst="rect">
            <a:avLst/>
          </a:prstGeom>
          <a:solidFill>
            <a:srgbClr val="0204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555</Words>
  <Application>Microsoft Office PowerPoint</Application>
  <PresentationFormat>Personalizar</PresentationFormat>
  <Paragraphs>104</Paragraphs>
  <Slides>11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Calibri</vt:lpstr>
      <vt:lpstr>Arial</vt:lpstr>
      <vt:lpstr>PT Sans</vt:lpstr>
      <vt:lpstr>Nunito Semi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/>
  <cp:lastModifiedBy>RODRIGO PEREIRA DE CARVALHO</cp:lastModifiedBy>
  <cp:revision>2</cp:revision>
  <dcterms:created xsi:type="dcterms:W3CDTF">2025-06-23T13:13:18Z</dcterms:created>
  <dcterms:modified xsi:type="dcterms:W3CDTF">2025-06-23T13:23:34Z</dcterms:modified>
</cp:coreProperties>
</file>